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Merriweather"/>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erriweather-bold.fntdata"/><Relationship Id="rId27" Type="http://schemas.openxmlformats.org/officeDocument/2006/relationships/font" Target="fonts/Merriweather-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erriweath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368416b85f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g3368416b85f_2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5f8bd4957d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5f8bd4957d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5f8bd4957d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5f8bd4957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5f8bd4957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5f8bd4957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5f8bd4957d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5f8bd4957d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5f8bd4957d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5f8bd4957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5f8bd4957d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5f8bd4957d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368416b85f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3368416b85f_2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5f8bd4957d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35f8bd4957d_1_1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5f8bd4957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5f8bd4957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5f8bd4957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5f8bd4957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5f8bd4957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5f8bd4957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5f8bd4957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5f8bd4957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5f8bd4957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5f8bd4957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5f8bd4957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5f8bd4957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5f8bd4957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5f8bd4957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5f8bd4957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5f8bd4957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 name="Shape 60"/>
        <p:cNvGrpSpPr/>
        <p:nvPr/>
      </p:nvGrpSpPr>
      <p:grpSpPr>
        <a:xfrm>
          <a:off x="0" y="0"/>
          <a:ext cx="0" cy="0"/>
          <a:chOff x="0" y="0"/>
          <a:chExt cx="0" cy="0"/>
        </a:xfrm>
      </p:grpSpPr>
      <p:sp>
        <p:nvSpPr>
          <p:cNvPr id="61" name="Google Shape;6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 name="Google Shape;6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1200"/>
              </a:spcBef>
              <a:spcAft>
                <a:spcPts val="0"/>
              </a:spcAft>
              <a:buClr>
                <a:schemeClr val="dk1"/>
              </a:buClr>
              <a:buSzPts val="1800"/>
              <a:buChar char="○"/>
              <a:defRPr/>
            </a:lvl2pPr>
            <a:lvl3pPr indent="-342900" lvl="2" marL="1371600" algn="l">
              <a:spcBef>
                <a:spcPts val="1200"/>
              </a:spcBef>
              <a:spcAft>
                <a:spcPts val="0"/>
              </a:spcAft>
              <a:buClr>
                <a:schemeClr val="dk1"/>
              </a:buClr>
              <a:buSzPts val="1800"/>
              <a:buChar char="■"/>
              <a:defRPr/>
            </a:lvl3pPr>
            <a:lvl4pPr indent="-342900" lvl="3" marL="1828800" algn="l">
              <a:spcBef>
                <a:spcPts val="1200"/>
              </a:spcBef>
              <a:spcAft>
                <a:spcPts val="0"/>
              </a:spcAft>
              <a:buClr>
                <a:schemeClr val="dk1"/>
              </a:buClr>
              <a:buSzPts val="1800"/>
              <a:buChar char="●"/>
              <a:defRPr/>
            </a:lvl4pPr>
            <a:lvl5pPr indent="-342900" lvl="4" marL="2286000" algn="l">
              <a:spcBef>
                <a:spcPts val="1200"/>
              </a:spcBef>
              <a:spcAft>
                <a:spcPts val="0"/>
              </a:spcAft>
              <a:buClr>
                <a:schemeClr val="dk1"/>
              </a:buClr>
              <a:buSzPts val="1800"/>
              <a:buChar char="○"/>
              <a:defRPr/>
            </a:lvl5pPr>
            <a:lvl6pPr indent="-342900" lvl="5" marL="2743200" algn="l">
              <a:spcBef>
                <a:spcPts val="1200"/>
              </a:spcBef>
              <a:spcAft>
                <a:spcPts val="0"/>
              </a:spcAft>
              <a:buClr>
                <a:schemeClr val="dk1"/>
              </a:buClr>
              <a:buSzPts val="1800"/>
              <a:buChar char="■"/>
              <a:defRPr/>
            </a:lvl6pPr>
            <a:lvl7pPr indent="-342900" lvl="6" marL="3200400" algn="l">
              <a:spcBef>
                <a:spcPts val="1200"/>
              </a:spcBef>
              <a:spcAft>
                <a:spcPts val="0"/>
              </a:spcAft>
              <a:buClr>
                <a:schemeClr val="dk1"/>
              </a:buClr>
              <a:buSzPts val="1800"/>
              <a:buChar char="●"/>
              <a:defRPr/>
            </a:lvl7pPr>
            <a:lvl8pPr indent="-342900" lvl="7" marL="3657600" algn="l">
              <a:spcBef>
                <a:spcPts val="1200"/>
              </a:spcBef>
              <a:spcAft>
                <a:spcPts val="0"/>
              </a:spcAft>
              <a:buClr>
                <a:schemeClr val="dk1"/>
              </a:buClr>
              <a:buSzPts val="1800"/>
              <a:buChar char="○"/>
              <a:defRPr/>
            </a:lvl8pPr>
            <a:lvl9pPr indent="-342900" lvl="8" marL="4114800" algn="l">
              <a:spcBef>
                <a:spcPts val="1200"/>
              </a:spcBef>
              <a:spcAft>
                <a:spcPts val="1200"/>
              </a:spcAft>
              <a:buClr>
                <a:schemeClr val="dk1"/>
              </a:buClr>
              <a:buSzPts val="1800"/>
              <a:buChar char="■"/>
              <a:defRPr/>
            </a:lvl9pPr>
          </a:lstStyle>
          <a:p/>
        </p:txBody>
      </p:sp>
      <p:sp>
        <p:nvSpPr>
          <p:cNvPr id="63" name="Google Shape;6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hyperlink" Target="https://www.researchgate.net/figure/Tournament-Scores-in-Axelrods-First-Tournament_fig2_28110722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9" name="Shape 69"/>
        <p:cNvGrpSpPr/>
        <p:nvPr/>
      </p:nvGrpSpPr>
      <p:grpSpPr>
        <a:xfrm>
          <a:off x="0" y="0"/>
          <a:ext cx="0" cy="0"/>
          <a:chOff x="0" y="0"/>
          <a:chExt cx="0" cy="0"/>
        </a:xfrm>
      </p:grpSpPr>
      <p:sp>
        <p:nvSpPr>
          <p:cNvPr id="70" name="Google Shape;70;p14"/>
          <p:cNvSpPr txBox="1"/>
          <p:nvPr>
            <p:ph type="ctrTitle"/>
          </p:nvPr>
        </p:nvSpPr>
        <p:spPr>
          <a:xfrm>
            <a:off x="311700" y="539725"/>
            <a:ext cx="8520600" cy="12825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b="1" lang="en" sz="4400">
                <a:solidFill>
                  <a:schemeClr val="dk1"/>
                </a:solidFill>
              </a:rPr>
              <a:t>A Little Can Go A Long Way</a:t>
            </a:r>
            <a:endParaRPr b="1"/>
          </a:p>
        </p:txBody>
      </p:sp>
      <p:sp>
        <p:nvSpPr>
          <p:cNvPr id="71" name="Google Shape;71;p14"/>
          <p:cNvSpPr txBox="1"/>
          <p:nvPr>
            <p:ph idx="1" type="subTitle"/>
          </p:nvPr>
        </p:nvSpPr>
        <p:spPr>
          <a:xfrm>
            <a:off x="311700" y="1822225"/>
            <a:ext cx="5195400" cy="7383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rPr lang="en">
                <a:solidFill>
                  <a:srgbClr val="888888"/>
                </a:solidFill>
                <a:latin typeface="Merriweather"/>
                <a:ea typeface="Merriweather"/>
                <a:cs typeface="Merriweather"/>
                <a:sym typeface="Merriweather"/>
              </a:rPr>
              <a:t>Classification, Prediction, and Ethical AI Strategy</a:t>
            </a:r>
            <a:endParaRPr>
              <a:latin typeface="Merriweather"/>
              <a:ea typeface="Merriweather"/>
              <a:cs typeface="Merriweather"/>
              <a:sym typeface="Merriweather"/>
            </a:endParaRPr>
          </a:p>
          <a:p>
            <a:pPr indent="0" lvl="0" marL="0" rtl="0" algn="ctr">
              <a:spcBef>
                <a:spcPts val="640"/>
              </a:spcBef>
              <a:spcAft>
                <a:spcPts val="0"/>
              </a:spcAft>
              <a:buClr>
                <a:srgbClr val="888888"/>
              </a:buClr>
              <a:buSzPts val="3200"/>
              <a:buNone/>
            </a:pPr>
            <a:r>
              <a:rPr lang="en">
                <a:solidFill>
                  <a:srgbClr val="888888"/>
                </a:solidFill>
                <a:latin typeface="Merriweather"/>
                <a:ea typeface="Merriweather"/>
                <a:cs typeface="Merriweather"/>
                <a:sym typeface="Merriweather"/>
              </a:rPr>
              <a:t>Applications in Game Theory</a:t>
            </a:r>
            <a:endParaRPr>
              <a:latin typeface="Merriweather"/>
              <a:ea typeface="Merriweather"/>
              <a:cs typeface="Merriweather"/>
              <a:sym typeface="Merriweather"/>
            </a:endParaRPr>
          </a:p>
        </p:txBody>
      </p:sp>
      <p:sp>
        <p:nvSpPr>
          <p:cNvPr id="72" name="Google Shape;72;p14"/>
          <p:cNvSpPr txBox="1"/>
          <p:nvPr>
            <p:ph idx="1" type="subTitle"/>
          </p:nvPr>
        </p:nvSpPr>
        <p:spPr>
          <a:xfrm>
            <a:off x="7432800" y="4619925"/>
            <a:ext cx="1562100" cy="376200"/>
          </a:xfrm>
          <a:prstGeom prst="rect">
            <a:avLst/>
          </a:prstGeom>
          <a:noFill/>
          <a:ln>
            <a:noFill/>
          </a:ln>
        </p:spPr>
        <p:txBody>
          <a:bodyPr anchorCtr="0" anchor="t" bIns="45700" lIns="91425" spcFirstLastPara="1" rIns="91425" wrap="square" tIns="45700">
            <a:normAutofit/>
          </a:bodyPr>
          <a:lstStyle/>
          <a:p>
            <a:pPr indent="0" lvl="0" marL="0" rtl="0" algn="ctr">
              <a:spcBef>
                <a:spcPts val="640"/>
              </a:spcBef>
              <a:spcAft>
                <a:spcPts val="0"/>
              </a:spcAft>
              <a:buClr>
                <a:srgbClr val="888888"/>
              </a:buClr>
              <a:buSzPts val="3200"/>
              <a:buNone/>
            </a:pPr>
            <a:r>
              <a:rPr lang="en">
                <a:solidFill>
                  <a:srgbClr val="888888"/>
                </a:solidFill>
              </a:rPr>
              <a:t>Ritwik Awasthi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01850" y="194350"/>
            <a:ext cx="6247800" cy="857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a:t>Classification Performance</a:t>
            </a:r>
            <a:endParaRPr b="1"/>
          </a:p>
        </p:txBody>
      </p:sp>
      <p:sp>
        <p:nvSpPr>
          <p:cNvPr id="144" name="Google Shape;144;p23"/>
          <p:cNvSpPr txBox="1"/>
          <p:nvPr>
            <p:ph idx="4294967295" type="body"/>
          </p:nvPr>
        </p:nvSpPr>
        <p:spPr>
          <a:xfrm>
            <a:off x="1293000" y="1434475"/>
            <a:ext cx="6558000" cy="2949000"/>
          </a:xfrm>
          <a:prstGeom prst="rect">
            <a:avLst/>
          </a:prstGeom>
          <a:noFill/>
          <a:ln>
            <a:noFill/>
          </a:ln>
        </p:spPr>
        <p:txBody>
          <a:bodyPr anchorCtr="0" anchor="t" bIns="45700" lIns="91425" spcFirstLastPara="1" rIns="91425" wrap="square" tIns="45700">
            <a:normAutofit/>
          </a:bodyPr>
          <a:lstStyle/>
          <a:p>
            <a:pPr indent="0" lvl="0" marL="0" rtl="0" algn="ctr">
              <a:lnSpc>
                <a:spcPct val="95000"/>
              </a:lnSpc>
              <a:spcBef>
                <a:spcPts val="560"/>
              </a:spcBef>
              <a:spcAft>
                <a:spcPts val="0"/>
              </a:spcAft>
              <a:buNone/>
            </a:pPr>
            <a:r>
              <a:rPr lang="en" sz="2200">
                <a:solidFill>
                  <a:schemeClr val="dk1"/>
                </a:solidFill>
                <a:latin typeface="Calibri"/>
                <a:ea typeface="Calibri"/>
                <a:cs typeface="Calibri"/>
                <a:sym typeface="Calibri"/>
              </a:rPr>
              <a:t>Overall accuracy of greater than 93%</a:t>
            </a:r>
            <a:endParaRPr sz="2200">
              <a:solidFill>
                <a:schemeClr val="dk1"/>
              </a:solidFill>
              <a:latin typeface="Calibri"/>
              <a:ea typeface="Calibri"/>
              <a:cs typeface="Calibri"/>
              <a:sym typeface="Calibri"/>
            </a:endParaRPr>
          </a:p>
          <a:p>
            <a:pPr indent="0" lvl="0" marL="0" rtl="0" algn="ctr">
              <a:lnSpc>
                <a:spcPct val="95000"/>
              </a:lnSpc>
              <a:spcBef>
                <a:spcPts val="560"/>
              </a:spcBef>
              <a:spcAft>
                <a:spcPts val="0"/>
              </a:spcAft>
              <a:buNone/>
            </a:pPr>
            <a:r>
              <a:t/>
            </a:r>
            <a:endParaRPr sz="2200">
              <a:solidFill>
                <a:schemeClr val="dk1"/>
              </a:solidFill>
              <a:latin typeface="Calibri"/>
              <a:ea typeface="Calibri"/>
              <a:cs typeface="Calibri"/>
              <a:sym typeface="Calibri"/>
            </a:endParaRPr>
          </a:p>
          <a:p>
            <a:pPr indent="0" lvl="0" marL="0" rtl="0" algn="ctr">
              <a:lnSpc>
                <a:spcPct val="95000"/>
              </a:lnSpc>
              <a:spcBef>
                <a:spcPts val="560"/>
              </a:spcBef>
              <a:spcAft>
                <a:spcPts val="0"/>
              </a:spcAft>
              <a:buNone/>
            </a:pPr>
            <a:r>
              <a:rPr lang="en" sz="2200">
                <a:solidFill>
                  <a:schemeClr val="dk1"/>
                </a:solidFill>
                <a:latin typeface="Calibri"/>
                <a:ea typeface="Calibri"/>
                <a:cs typeface="Calibri"/>
                <a:sym typeface="Calibri"/>
              </a:rPr>
              <a:t>Near-perfect precision/recall for TFT, Grim Trigger, Generous TFT</a:t>
            </a:r>
            <a:endParaRPr sz="2200">
              <a:solidFill>
                <a:schemeClr val="dk1"/>
              </a:solidFill>
              <a:latin typeface="Calibri"/>
              <a:ea typeface="Calibri"/>
              <a:cs typeface="Calibri"/>
              <a:sym typeface="Calibri"/>
            </a:endParaRPr>
          </a:p>
          <a:p>
            <a:pPr indent="0" lvl="0" marL="0" rtl="0" algn="ctr">
              <a:lnSpc>
                <a:spcPct val="95000"/>
              </a:lnSpc>
              <a:spcBef>
                <a:spcPts val="560"/>
              </a:spcBef>
              <a:spcAft>
                <a:spcPts val="0"/>
              </a:spcAft>
              <a:buNone/>
            </a:pPr>
            <a:r>
              <a:t/>
            </a:r>
            <a:endParaRPr sz="2200">
              <a:solidFill>
                <a:schemeClr val="dk1"/>
              </a:solidFill>
              <a:latin typeface="Calibri"/>
              <a:ea typeface="Calibri"/>
              <a:cs typeface="Calibri"/>
              <a:sym typeface="Calibri"/>
            </a:endParaRPr>
          </a:p>
          <a:p>
            <a:pPr indent="0" lvl="0" marL="0" rtl="0" algn="ctr">
              <a:lnSpc>
                <a:spcPct val="95000"/>
              </a:lnSpc>
              <a:spcBef>
                <a:spcPts val="560"/>
              </a:spcBef>
              <a:spcAft>
                <a:spcPts val="0"/>
              </a:spcAft>
              <a:buNone/>
            </a:pPr>
            <a:r>
              <a:rPr lang="en" sz="2200">
                <a:solidFill>
                  <a:schemeClr val="dk1"/>
                </a:solidFill>
                <a:latin typeface="Calibri"/>
                <a:ea typeface="Calibri"/>
                <a:cs typeface="Calibri"/>
                <a:sym typeface="Calibri"/>
              </a:rPr>
              <a:t>Lower scores for Alternator, Gradual due to complex behaviors</a:t>
            </a:r>
            <a:endParaRPr sz="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01850" y="194350"/>
            <a:ext cx="7086600" cy="857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a:t>How many rounds do we need? </a:t>
            </a:r>
            <a:endParaRPr b="1"/>
          </a:p>
        </p:txBody>
      </p:sp>
      <p:sp>
        <p:nvSpPr>
          <p:cNvPr id="150" name="Google Shape;150;p24"/>
          <p:cNvSpPr txBox="1"/>
          <p:nvPr>
            <p:ph type="title"/>
          </p:nvPr>
        </p:nvSpPr>
        <p:spPr>
          <a:xfrm>
            <a:off x="2622150" y="1051450"/>
            <a:ext cx="3899700" cy="3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XGBoost - Accuracy as more rounds are played</a:t>
            </a:r>
            <a:endParaRPr sz="1300"/>
          </a:p>
        </p:txBody>
      </p:sp>
      <p:pic>
        <p:nvPicPr>
          <p:cNvPr id="151" name="Google Shape;151;p24"/>
          <p:cNvPicPr preferRelativeResize="0"/>
          <p:nvPr/>
        </p:nvPicPr>
        <p:blipFill>
          <a:blip r:embed="rId3">
            <a:alphaModFix/>
          </a:blip>
          <a:stretch>
            <a:fillRect/>
          </a:stretch>
        </p:blipFill>
        <p:spPr>
          <a:xfrm>
            <a:off x="1535900" y="1448813"/>
            <a:ext cx="6072200" cy="3409550"/>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01850" y="194350"/>
            <a:ext cx="6247800" cy="85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Prediction Results</a:t>
            </a:r>
            <a:endParaRPr b="1"/>
          </a:p>
        </p:txBody>
      </p:sp>
      <p:sp>
        <p:nvSpPr>
          <p:cNvPr id="157" name="Google Shape;157;p25"/>
          <p:cNvSpPr txBox="1"/>
          <p:nvPr>
            <p:ph type="title"/>
          </p:nvPr>
        </p:nvSpPr>
        <p:spPr>
          <a:xfrm>
            <a:off x="1988887" y="1080925"/>
            <a:ext cx="848400" cy="31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XGBoost</a:t>
            </a:r>
            <a:endParaRPr sz="1200"/>
          </a:p>
        </p:txBody>
      </p:sp>
      <p:sp>
        <p:nvSpPr>
          <p:cNvPr id="158" name="Google Shape;158;p25"/>
          <p:cNvSpPr txBox="1"/>
          <p:nvPr/>
        </p:nvSpPr>
        <p:spPr>
          <a:xfrm>
            <a:off x="1693375" y="4681700"/>
            <a:ext cx="1439400" cy="1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Roboto"/>
                <a:ea typeface="Roboto"/>
                <a:cs typeface="Roboto"/>
                <a:sym typeface="Roboto"/>
              </a:rPr>
              <a:t>Model tuned with GridSearchCV</a:t>
            </a:r>
            <a:endParaRPr sz="700">
              <a:solidFill>
                <a:schemeClr val="dk2"/>
              </a:solidFill>
              <a:latin typeface="Roboto"/>
              <a:ea typeface="Roboto"/>
              <a:cs typeface="Roboto"/>
              <a:sym typeface="Roboto"/>
            </a:endParaRPr>
          </a:p>
        </p:txBody>
      </p:sp>
      <p:pic>
        <p:nvPicPr>
          <p:cNvPr id="159" name="Google Shape;159;p25"/>
          <p:cNvPicPr preferRelativeResize="0"/>
          <p:nvPr/>
        </p:nvPicPr>
        <p:blipFill>
          <a:blip r:embed="rId3">
            <a:alphaModFix/>
          </a:blip>
          <a:stretch>
            <a:fillRect/>
          </a:stretch>
        </p:blipFill>
        <p:spPr>
          <a:xfrm>
            <a:off x="761588" y="1395325"/>
            <a:ext cx="3302975" cy="3261951"/>
          </a:xfrm>
          <a:prstGeom prst="rect">
            <a:avLst/>
          </a:prstGeom>
          <a:noFill/>
          <a:ln cap="flat" cmpd="sng" w="19050">
            <a:solidFill>
              <a:schemeClr val="accent1"/>
            </a:solidFill>
            <a:prstDash val="solid"/>
            <a:round/>
            <a:headEnd len="sm" w="sm" type="none"/>
            <a:tailEnd len="sm" w="sm" type="none"/>
          </a:ln>
        </p:spPr>
      </p:pic>
      <p:pic>
        <p:nvPicPr>
          <p:cNvPr id="160" name="Google Shape;160;p25"/>
          <p:cNvPicPr preferRelativeResize="0"/>
          <p:nvPr/>
        </p:nvPicPr>
        <p:blipFill>
          <a:blip r:embed="rId4">
            <a:alphaModFix/>
          </a:blip>
          <a:stretch>
            <a:fillRect/>
          </a:stretch>
        </p:blipFill>
        <p:spPr>
          <a:xfrm>
            <a:off x="4919500" y="2029175"/>
            <a:ext cx="3433700" cy="1576700"/>
          </a:xfrm>
          <a:prstGeom prst="rect">
            <a:avLst/>
          </a:prstGeom>
          <a:noFill/>
          <a:ln cap="flat" cmpd="sng" w="19050">
            <a:solidFill>
              <a:schemeClr val="accent1"/>
            </a:solidFill>
            <a:prstDash val="solid"/>
            <a:round/>
            <a:headEnd len="sm" w="sm" type="none"/>
            <a:tailEnd len="sm" w="sm" type="none"/>
          </a:ln>
        </p:spPr>
      </p:pic>
      <p:sp>
        <p:nvSpPr>
          <p:cNvPr id="161" name="Google Shape;161;p25"/>
          <p:cNvSpPr txBox="1"/>
          <p:nvPr/>
        </p:nvSpPr>
        <p:spPr>
          <a:xfrm>
            <a:off x="6212400" y="3605875"/>
            <a:ext cx="1112400" cy="2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Roboto"/>
                <a:ea typeface="Roboto"/>
                <a:cs typeface="Roboto"/>
                <a:sym typeface="Roboto"/>
              </a:rPr>
              <a:t>0: </a:t>
            </a:r>
            <a:r>
              <a:rPr b="1" lang="en" sz="700">
                <a:solidFill>
                  <a:schemeClr val="dk2"/>
                </a:solidFill>
                <a:latin typeface="Roboto"/>
                <a:ea typeface="Roboto"/>
                <a:cs typeface="Roboto"/>
                <a:sym typeface="Roboto"/>
              </a:rPr>
              <a:t>Cooperate </a:t>
            </a:r>
            <a:r>
              <a:rPr lang="en" sz="700">
                <a:solidFill>
                  <a:schemeClr val="dk2"/>
                </a:solidFill>
                <a:latin typeface="Roboto"/>
                <a:ea typeface="Roboto"/>
                <a:cs typeface="Roboto"/>
                <a:sym typeface="Roboto"/>
              </a:rPr>
              <a:t>1: </a:t>
            </a:r>
            <a:r>
              <a:rPr b="1" lang="en" sz="700">
                <a:solidFill>
                  <a:schemeClr val="dk2"/>
                </a:solidFill>
                <a:latin typeface="Roboto"/>
                <a:ea typeface="Roboto"/>
                <a:cs typeface="Roboto"/>
                <a:sym typeface="Roboto"/>
              </a:rPr>
              <a:t>Defect</a:t>
            </a:r>
            <a:endParaRPr b="1" sz="700">
              <a:solidFill>
                <a:schemeClr val="dk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301850" y="194350"/>
            <a:ext cx="6247800" cy="85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Exploiting Predictability</a:t>
            </a:r>
            <a:endParaRPr b="1"/>
          </a:p>
        </p:txBody>
      </p:sp>
      <p:sp>
        <p:nvSpPr>
          <p:cNvPr id="167" name="Google Shape;167;p26"/>
          <p:cNvSpPr txBox="1"/>
          <p:nvPr>
            <p:ph idx="4294967295" type="body"/>
          </p:nvPr>
        </p:nvSpPr>
        <p:spPr>
          <a:xfrm>
            <a:off x="301850" y="1154450"/>
            <a:ext cx="3991800" cy="34044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5000"/>
              </a:lnSpc>
              <a:spcBef>
                <a:spcPts val="560"/>
              </a:spcBef>
              <a:spcAft>
                <a:spcPts val="0"/>
              </a:spcAft>
              <a:buNone/>
            </a:pPr>
            <a:r>
              <a:rPr lang="en" sz="2200">
                <a:solidFill>
                  <a:schemeClr val="dk1"/>
                </a:solidFill>
                <a:latin typeface="Calibri"/>
                <a:ea typeface="Calibri"/>
                <a:cs typeface="Calibri"/>
                <a:sym typeface="Calibri"/>
              </a:rPr>
              <a:t>Winning</a:t>
            </a:r>
            <a:r>
              <a:rPr lang="en" sz="2200">
                <a:solidFill>
                  <a:schemeClr val="dk1"/>
                </a:solidFill>
                <a:latin typeface="Calibri"/>
                <a:ea typeface="Calibri"/>
                <a:cs typeface="Calibri"/>
                <a:sym typeface="Calibri"/>
              </a:rPr>
              <a:t> by extremes will lead to resentment and disdain.</a:t>
            </a:r>
            <a:endParaRPr sz="2200">
              <a:solidFill>
                <a:schemeClr val="dk1"/>
              </a:solidFill>
              <a:latin typeface="Calibri"/>
              <a:ea typeface="Calibri"/>
              <a:cs typeface="Calibri"/>
              <a:sym typeface="Calibri"/>
            </a:endParaRPr>
          </a:p>
          <a:p>
            <a:pPr indent="0" lvl="0" marL="0" rtl="0" algn="l">
              <a:lnSpc>
                <a:spcPct val="95000"/>
              </a:lnSpc>
              <a:spcBef>
                <a:spcPts val="1200"/>
              </a:spcBef>
              <a:spcAft>
                <a:spcPts val="0"/>
              </a:spcAft>
              <a:buNone/>
            </a:pPr>
            <a:r>
              <a:t/>
            </a:r>
            <a:endParaRPr sz="2200">
              <a:solidFill>
                <a:schemeClr val="dk1"/>
              </a:solidFill>
              <a:latin typeface="Calibri"/>
              <a:ea typeface="Calibri"/>
              <a:cs typeface="Calibri"/>
              <a:sym typeface="Calibri"/>
            </a:endParaRPr>
          </a:p>
          <a:p>
            <a:pPr indent="0" lvl="0" marL="0" rtl="0" algn="l">
              <a:lnSpc>
                <a:spcPct val="95000"/>
              </a:lnSpc>
              <a:spcBef>
                <a:spcPts val="1200"/>
              </a:spcBef>
              <a:spcAft>
                <a:spcPts val="0"/>
              </a:spcAft>
              <a:buNone/>
            </a:pPr>
            <a:r>
              <a:rPr lang="en" sz="2200">
                <a:solidFill>
                  <a:schemeClr val="dk1"/>
                </a:solidFill>
                <a:latin typeface="Calibri"/>
                <a:ea typeface="Calibri"/>
                <a:cs typeface="Calibri"/>
                <a:sym typeface="Calibri"/>
              </a:rPr>
              <a:t>Can we build an ethical player that ensures a “</a:t>
            </a:r>
            <a:r>
              <a:rPr b="1" lang="en" sz="2200">
                <a:solidFill>
                  <a:schemeClr val="dk1"/>
                </a:solidFill>
                <a:latin typeface="Calibri"/>
                <a:ea typeface="Calibri"/>
                <a:cs typeface="Calibri"/>
                <a:sym typeface="Calibri"/>
              </a:rPr>
              <a:t>win” </a:t>
            </a:r>
            <a:r>
              <a:rPr lang="en" sz="2200">
                <a:solidFill>
                  <a:schemeClr val="dk1"/>
                </a:solidFill>
                <a:latin typeface="Calibri"/>
                <a:ea typeface="Calibri"/>
                <a:cs typeface="Calibri"/>
                <a:sym typeface="Calibri"/>
              </a:rPr>
              <a:t>without </a:t>
            </a:r>
            <a:r>
              <a:rPr lang="en" sz="2200">
                <a:solidFill>
                  <a:schemeClr val="dk1"/>
                </a:solidFill>
                <a:latin typeface="Calibri"/>
                <a:ea typeface="Calibri"/>
                <a:cs typeface="Calibri"/>
                <a:sym typeface="Calibri"/>
              </a:rPr>
              <a:t>completely</a:t>
            </a:r>
            <a:r>
              <a:rPr lang="en" sz="2200">
                <a:solidFill>
                  <a:schemeClr val="dk1"/>
                </a:solidFill>
                <a:latin typeface="Calibri"/>
                <a:ea typeface="Calibri"/>
                <a:cs typeface="Calibri"/>
                <a:sym typeface="Calibri"/>
              </a:rPr>
              <a:t> </a:t>
            </a:r>
            <a:r>
              <a:rPr lang="en" sz="2200">
                <a:solidFill>
                  <a:schemeClr val="dk1"/>
                </a:solidFill>
                <a:latin typeface="Calibri"/>
                <a:ea typeface="Calibri"/>
                <a:cs typeface="Calibri"/>
                <a:sym typeface="Calibri"/>
              </a:rPr>
              <a:t>destroying</a:t>
            </a:r>
            <a:r>
              <a:rPr lang="en" sz="2200">
                <a:solidFill>
                  <a:schemeClr val="dk1"/>
                </a:solidFill>
                <a:latin typeface="Calibri"/>
                <a:ea typeface="Calibri"/>
                <a:cs typeface="Calibri"/>
                <a:sym typeface="Calibri"/>
              </a:rPr>
              <a:t> the enemy?</a:t>
            </a:r>
            <a:endParaRPr sz="2200">
              <a:solidFill>
                <a:schemeClr val="dk1"/>
              </a:solidFill>
              <a:latin typeface="Calibri"/>
              <a:ea typeface="Calibri"/>
              <a:cs typeface="Calibri"/>
              <a:sym typeface="Calibri"/>
            </a:endParaRPr>
          </a:p>
          <a:p>
            <a:pPr indent="0" lvl="0" marL="0" rtl="0" algn="l">
              <a:lnSpc>
                <a:spcPct val="95000"/>
              </a:lnSpc>
              <a:spcBef>
                <a:spcPts val="1200"/>
              </a:spcBef>
              <a:spcAft>
                <a:spcPts val="1200"/>
              </a:spcAft>
              <a:buNone/>
            </a:pPr>
            <a:r>
              <a:rPr lang="en" sz="1440">
                <a:solidFill>
                  <a:schemeClr val="dk1"/>
                </a:solidFill>
                <a:latin typeface="Calibri"/>
                <a:ea typeface="Calibri"/>
                <a:cs typeface="Calibri"/>
                <a:sym typeface="Calibri"/>
              </a:rPr>
              <a:t>By mimicking the opponents move, we level the playing field: ensuring both players receive the same payout. This strategy banks on the fact that we can gain an "advantage" in the starting stages of the game, when our model is not prepared to make predictions, by implementing a Tit for Tat or similar strategy. Once we have enough data to predict an opponents move, we can level out the playing field by mimicking.</a:t>
            </a:r>
            <a:endParaRPr sz="1440">
              <a:solidFill>
                <a:schemeClr val="dk1"/>
              </a:solidFill>
              <a:latin typeface="Calibri"/>
              <a:ea typeface="Calibri"/>
              <a:cs typeface="Calibri"/>
              <a:sym typeface="Calibri"/>
            </a:endParaRPr>
          </a:p>
        </p:txBody>
      </p:sp>
      <p:pic>
        <p:nvPicPr>
          <p:cNvPr id="168" name="Google Shape;168;p26"/>
          <p:cNvPicPr preferRelativeResize="0"/>
          <p:nvPr/>
        </p:nvPicPr>
        <p:blipFill>
          <a:blip r:embed="rId3">
            <a:alphaModFix/>
          </a:blip>
          <a:stretch>
            <a:fillRect/>
          </a:stretch>
        </p:blipFill>
        <p:spPr>
          <a:xfrm>
            <a:off x="4646650" y="3699250"/>
            <a:ext cx="3765355" cy="859600"/>
          </a:xfrm>
          <a:prstGeom prst="rect">
            <a:avLst/>
          </a:prstGeom>
          <a:noFill/>
          <a:ln cap="flat" cmpd="sng" w="19050">
            <a:solidFill>
              <a:schemeClr val="accent1"/>
            </a:solidFill>
            <a:prstDash val="solid"/>
            <a:round/>
            <a:headEnd len="sm" w="sm" type="none"/>
            <a:tailEnd len="sm" w="sm" type="none"/>
          </a:ln>
        </p:spPr>
      </p:pic>
      <p:pic>
        <p:nvPicPr>
          <p:cNvPr id="169" name="Google Shape;169;p26" title="ChatGPT Image Jun 1, 2025, 11_11_34 PM.png"/>
          <p:cNvPicPr preferRelativeResize="0"/>
          <p:nvPr/>
        </p:nvPicPr>
        <p:blipFill rotWithShape="1">
          <a:blip r:embed="rId4">
            <a:alphaModFix/>
          </a:blip>
          <a:srcRect b="3812" l="3924" r="4583" t="32440"/>
          <a:stretch/>
        </p:blipFill>
        <p:spPr>
          <a:xfrm>
            <a:off x="5381238" y="1120063"/>
            <a:ext cx="2296174" cy="2399674"/>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301850" y="194350"/>
            <a:ext cx="6939300" cy="857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a:t>Tournament With An AI Player</a:t>
            </a:r>
            <a:endParaRPr b="1"/>
          </a:p>
        </p:txBody>
      </p:sp>
      <p:sp>
        <p:nvSpPr>
          <p:cNvPr id="175" name="Google Shape;175;p27"/>
          <p:cNvSpPr txBox="1"/>
          <p:nvPr>
            <p:ph idx="4294967295" type="body"/>
          </p:nvPr>
        </p:nvSpPr>
        <p:spPr>
          <a:xfrm>
            <a:off x="414875" y="1439375"/>
            <a:ext cx="3603600" cy="3404400"/>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560"/>
              </a:spcBef>
              <a:spcAft>
                <a:spcPts val="0"/>
              </a:spcAft>
              <a:buNone/>
            </a:pPr>
            <a:r>
              <a:rPr lang="en" sz="1800">
                <a:solidFill>
                  <a:schemeClr val="dk1"/>
                </a:solidFill>
                <a:latin typeface="Calibri"/>
                <a:ea typeface="Calibri"/>
                <a:cs typeface="Calibri"/>
                <a:sym typeface="Calibri"/>
              </a:rPr>
              <a:t>10 games per distinct pair of strategies.</a:t>
            </a:r>
            <a:endParaRPr sz="1800">
              <a:solidFill>
                <a:schemeClr val="dk1"/>
              </a:solidFill>
              <a:latin typeface="Calibri"/>
              <a:ea typeface="Calibri"/>
              <a:cs typeface="Calibri"/>
              <a:sym typeface="Calibri"/>
            </a:endParaRPr>
          </a:p>
          <a:p>
            <a:pPr indent="0" lvl="0" marL="0" rtl="0" algn="l">
              <a:lnSpc>
                <a:spcPct val="85000"/>
              </a:lnSpc>
              <a:spcBef>
                <a:spcPts val="1200"/>
              </a:spcBef>
              <a:spcAft>
                <a:spcPts val="1200"/>
              </a:spcAft>
              <a:buNone/>
            </a:pPr>
            <a:r>
              <a:rPr lang="en" sz="1800">
                <a:solidFill>
                  <a:schemeClr val="dk1"/>
                </a:solidFill>
                <a:latin typeface="Calibri"/>
                <a:ea typeface="Calibri"/>
                <a:cs typeface="Calibri"/>
                <a:sym typeface="Calibri"/>
              </a:rPr>
              <a:t>Games will have varying number of rounds to exhaust model </a:t>
            </a:r>
            <a:r>
              <a:rPr lang="en" sz="1800">
                <a:solidFill>
                  <a:schemeClr val="dk1"/>
                </a:solidFill>
                <a:latin typeface="Calibri"/>
                <a:ea typeface="Calibri"/>
                <a:cs typeface="Calibri"/>
                <a:sym typeface="Calibri"/>
              </a:rPr>
              <a:t>performance</a:t>
            </a:r>
            <a:r>
              <a:rPr lang="en" sz="1800">
                <a:solidFill>
                  <a:schemeClr val="dk1"/>
                </a:solidFill>
                <a:latin typeface="Calibri"/>
                <a:ea typeface="Calibri"/>
                <a:cs typeface="Calibri"/>
                <a:sym typeface="Calibri"/>
              </a:rPr>
              <a:t>.</a:t>
            </a:r>
            <a:br>
              <a:rPr lang="en" sz="1800">
                <a:solidFill>
                  <a:schemeClr val="dk1"/>
                </a:solidFill>
                <a:latin typeface="Calibri"/>
                <a:ea typeface="Calibri"/>
                <a:cs typeface="Calibri"/>
                <a:sym typeface="Calibri"/>
              </a:rPr>
            </a:br>
            <a:br>
              <a:rPr lang="en" sz="1800">
                <a:solidFill>
                  <a:schemeClr val="dk1"/>
                </a:solidFill>
                <a:latin typeface="Calibri"/>
                <a:ea typeface="Calibri"/>
                <a:cs typeface="Calibri"/>
                <a:sym typeface="Calibri"/>
              </a:rPr>
            </a:br>
            <a:r>
              <a:rPr lang="en" sz="1800">
                <a:solidFill>
                  <a:schemeClr val="dk1"/>
                </a:solidFill>
                <a:latin typeface="Calibri"/>
                <a:ea typeface="Calibri"/>
                <a:cs typeface="Calibri"/>
                <a:sym typeface="Calibri"/>
              </a:rPr>
              <a:t>For each tournament, we will </a:t>
            </a:r>
            <a:r>
              <a:rPr lang="en" sz="1800">
                <a:solidFill>
                  <a:schemeClr val="dk1"/>
                </a:solidFill>
                <a:latin typeface="Calibri"/>
                <a:ea typeface="Calibri"/>
                <a:cs typeface="Calibri"/>
                <a:sym typeface="Calibri"/>
              </a:rPr>
              <a:t>record</a:t>
            </a:r>
            <a:r>
              <a:rPr lang="en" sz="1800">
                <a:solidFill>
                  <a:schemeClr val="dk1"/>
                </a:solidFill>
                <a:latin typeface="Calibri"/>
                <a:ea typeface="Calibri"/>
                <a:cs typeface="Calibri"/>
                <a:sym typeface="Calibri"/>
              </a:rPr>
              <a:t> number of “Wins” and “Average Payoff” to </a:t>
            </a:r>
            <a:r>
              <a:rPr lang="en" sz="1800">
                <a:solidFill>
                  <a:schemeClr val="dk1"/>
                </a:solidFill>
                <a:latin typeface="Calibri"/>
                <a:ea typeface="Calibri"/>
                <a:cs typeface="Calibri"/>
                <a:sym typeface="Calibri"/>
              </a:rPr>
              <a:t>gauge</a:t>
            </a:r>
            <a:r>
              <a:rPr lang="en" sz="1800">
                <a:solidFill>
                  <a:schemeClr val="dk1"/>
                </a:solidFill>
                <a:latin typeface="Calibri"/>
                <a:ea typeface="Calibri"/>
                <a:cs typeface="Calibri"/>
                <a:sym typeface="Calibri"/>
              </a:rPr>
              <a:t> model performance.</a:t>
            </a:r>
            <a:endParaRPr sz="1800">
              <a:solidFill>
                <a:schemeClr val="dk1"/>
              </a:solidFill>
              <a:latin typeface="Calibri"/>
              <a:ea typeface="Calibri"/>
              <a:cs typeface="Calibri"/>
              <a:sym typeface="Calibri"/>
            </a:endParaRPr>
          </a:p>
        </p:txBody>
      </p:sp>
      <p:pic>
        <p:nvPicPr>
          <p:cNvPr id="176" name="Google Shape;176;p27"/>
          <p:cNvPicPr preferRelativeResize="0"/>
          <p:nvPr/>
        </p:nvPicPr>
        <p:blipFill>
          <a:blip r:embed="rId3">
            <a:alphaModFix/>
          </a:blip>
          <a:stretch>
            <a:fillRect/>
          </a:stretch>
        </p:blipFill>
        <p:spPr>
          <a:xfrm>
            <a:off x="4642550" y="1365700"/>
            <a:ext cx="2059375" cy="2584508"/>
          </a:xfrm>
          <a:prstGeom prst="rect">
            <a:avLst/>
          </a:prstGeom>
          <a:noFill/>
          <a:ln cap="flat" cmpd="sng" w="19050">
            <a:solidFill>
              <a:schemeClr val="accent1"/>
            </a:solidFill>
            <a:prstDash val="solid"/>
            <a:round/>
            <a:headEnd len="sm" w="sm" type="none"/>
            <a:tailEnd len="sm" w="sm" type="none"/>
          </a:ln>
        </p:spPr>
      </p:pic>
      <p:pic>
        <p:nvPicPr>
          <p:cNvPr id="177" name="Google Shape;177;p27"/>
          <p:cNvPicPr preferRelativeResize="0"/>
          <p:nvPr/>
        </p:nvPicPr>
        <p:blipFill>
          <a:blip r:embed="rId4">
            <a:alphaModFix/>
          </a:blip>
          <a:stretch>
            <a:fillRect/>
          </a:stretch>
        </p:blipFill>
        <p:spPr>
          <a:xfrm>
            <a:off x="6800300" y="1928225"/>
            <a:ext cx="1991425" cy="2655225"/>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idx="4294967295" type="body"/>
          </p:nvPr>
        </p:nvSpPr>
        <p:spPr>
          <a:xfrm>
            <a:off x="375550" y="1051450"/>
            <a:ext cx="3151800" cy="3404400"/>
          </a:xfrm>
          <a:prstGeom prst="rect">
            <a:avLst/>
          </a:prstGeom>
          <a:noFill/>
          <a:ln>
            <a:noFill/>
          </a:ln>
        </p:spPr>
        <p:txBody>
          <a:bodyPr anchorCtr="0" anchor="t" bIns="45700" lIns="91425" spcFirstLastPara="1" rIns="91425" wrap="square" tIns="45700">
            <a:normAutofit fontScale="85000"/>
          </a:bodyPr>
          <a:lstStyle/>
          <a:p>
            <a:pPr indent="0" lvl="0" marL="0" rtl="0" algn="l">
              <a:lnSpc>
                <a:spcPct val="95000"/>
              </a:lnSpc>
              <a:spcBef>
                <a:spcPts val="560"/>
              </a:spcBef>
              <a:spcAft>
                <a:spcPts val="0"/>
              </a:spcAft>
              <a:buNone/>
            </a:pPr>
            <a:r>
              <a:rPr lang="en" sz="2200">
                <a:solidFill>
                  <a:schemeClr val="dk1"/>
                </a:solidFill>
                <a:latin typeface="Calibri"/>
                <a:ea typeface="Calibri"/>
                <a:cs typeface="Calibri"/>
                <a:sym typeface="Calibri"/>
              </a:rPr>
              <a:t>AI player achieves the highest Win Rate with lowest average payoff across every number of rounds tested per game.</a:t>
            </a:r>
            <a:endParaRPr sz="2200">
              <a:solidFill>
                <a:schemeClr val="dk1"/>
              </a:solidFill>
              <a:latin typeface="Calibri"/>
              <a:ea typeface="Calibri"/>
              <a:cs typeface="Calibri"/>
              <a:sym typeface="Calibri"/>
            </a:endParaRPr>
          </a:p>
          <a:p>
            <a:pPr indent="0" lvl="0" marL="0" rtl="0" algn="l">
              <a:lnSpc>
                <a:spcPct val="95000"/>
              </a:lnSpc>
              <a:spcBef>
                <a:spcPts val="1200"/>
              </a:spcBef>
              <a:spcAft>
                <a:spcPts val="0"/>
              </a:spcAft>
              <a:buNone/>
            </a:pPr>
            <a:r>
              <a:t/>
            </a:r>
            <a:endParaRPr sz="2200">
              <a:solidFill>
                <a:schemeClr val="dk1"/>
              </a:solidFill>
              <a:latin typeface="Calibri"/>
              <a:ea typeface="Calibri"/>
              <a:cs typeface="Calibri"/>
              <a:sym typeface="Calibri"/>
            </a:endParaRPr>
          </a:p>
          <a:p>
            <a:pPr indent="0" lvl="0" marL="0" rtl="0" algn="l">
              <a:lnSpc>
                <a:spcPct val="95000"/>
              </a:lnSpc>
              <a:spcBef>
                <a:spcPts val="1200"/>
              </a:spcBef>
              <a:spcAft>
                <a:spcPts val="1200"/>
              </a:spcAft>
              <a:buNone/>
            </a:pPr>
            <a:r>
              <a:rPr lang="en" sz="2200">
                <a:solidFill>
                  <a:schemeClr val="dk1"/>
                </a:solidFill>
                <a:latin typeface="Calibri"/>
                <a:ea typeface="Calibri"/>
                <a:cs typeface="Calibri"/>
                <a:sym typeface="Calibri"/>
              </a:rPr>
              <a:t>This showcases the possibility of applying Machine Learning to create ethical players with a system that can be model by the iterated prisoner’s dilemma.</a:t>
            </a:r>
            <a:endParaRPr sz="2200">
              <a:solidFill>
                <a:schemeClr val="dk1"/>
              </a:solidFill>
              <a:latin typeface="Calibri"/>
              <a:ea typeface="Calibri"/>
              <a:cs typeface="Calibri"/>
              <a:sym typeface="Calibri"/>
            </a:endParaRPr>
          </a:p>
        </p:txBody>
      </p:sp>
      <p:sp>
        <p:nvSpPr>
          <p:cNvPr id="183" name="Google Shape;183;p28"/>
          <p:cNvSpPr txBox="1"/>
          <p:nvPr>
            <p:ph type="title"/>
          </p:nvPr>
        </p:nvSpPr>
        <p:spPr>
          <a:xfrm>
            <a:off x="301850" y="194350"/>
            <a:ext cx="6247800" cy="85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Results</a:t>
            </a:r>
            <a:endParaRPr b="1"/>
          </a:p>
        </p:txBody>
      </p:sp>
      <p:pic>
        <p:nvPicPr>
          <p:cNvPr id="184" name="Google Shape;184;p28"/>
          <p:cNvPicPr preferRelativeResize="0"/>
          <p:nvPr/>
        </p:nvPicPr>
        <p:blipFill>
          <a:blip r:embed="rId3">
            <a:alphaModFix/>
          </a:blip>
          <a:stretch>
            <a:fillRect/>
          </a:stretch>
        </p:blipFill>
        <p:spPr>
          <a:xfrm>
            <a:off x="4057950" y="330863"/>
            <a:ext cx="4509599" cy="443262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idx="4294967295" type="body"/>
          </p:nvPr>
        </p:nvSpPr>
        <p:spPr>
          <a:xfrm>
            <a:off x="311700" y="1200900"/>
            <a:ext cx="4463400" cy="3249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440"/>
              <a:buNone/>
            </a:pPr>
            <a:r>
              <a:rPr b="1" lang="en" sz="1480">
                <a:solidFill>
                  <a:schemeClr val="dk1"/>
                </a:solidFill>
                <a:latin typeface="Calibri"/>
                <a:ea typeface="Calibri"/>
                <a:cs typeface="Calibri"/>
                <a:sym typeface="Calibri"/>
              </a:rPr>
              <a:t>Conclusions</a:t>
            </a:r>
            <a:endParaRPr b="1" sz="720"/>
          </a:p>
          <a:p>
            <a:pPr indent="-306070" lvl="0" marL="457200" rtl="0" algn="l">
              <a:spcBef>
                <a:spcPts val="560"/>
              </a:spcBef>
              <a:spcAft>
                <a:spcPts val="0"/>
              </a:spcAft>
              <a:buClr>
                <a:schemeClr val="dk1"/>
              </a:buClr>
              <a:buSzPts val="1220"/>
              <a:buChar char="●"/>
            </a:pPr>
            <a:r>
              <a:rPr lang="en" sz="1220">
                <a:solidFill>
                  <a:schemeClr val="dk1"/>
                </a:solidFill>
                <a:latin typeface="Calibri"/>
                <a:ea typeface="Calibri"/>
                <a:cs typeface="Calibri"/>
                <a:sym typeface="Calibri"/>
              </a:rPr>
              <a:t>Classifier identifies strategy ideally after 25 rounds.</a:t>
            </a:r>
            <a:endParaRPr sz="620"/>
          </a:p>
          <a:p>
            <a:pPr indent="-306070" lvl="0" marL="457200" rtl="0" algn="l">
              <a:spcBef>
                <a:spcPts val="560"/>
              </a:spcBef>
              <a:spcAft>
                <a:spcPts val="0"/>
              </a:spcAft>
              <a:buClr>
                <a:schemeClr val="dk1"/>
              </a:buClr>
              <a:buSzPts val="1220"/>
              <a:buChar char="●"/>
            </a:pPr>
            <a:r>
              <a:rPr lang="en" sz="1220">
                <a:solidFill>
                  <a:schemeClr val="dk1"/>
                </a:solidFill>
                <a:latin typeface="Calibri"/>
                <a:ea typeface="Calibri"/>
                <a:cs typeface="Calibri"/>
                <a:sym typeface="Calibri"/>
              </a:rPr>
              <a:t>Predictive model achieves near perfect forecasting on opponent defections.</a:t>
            </a:r>
            <a:endParaRPr sz="620"/>
          </a:p>
          <a:p>
            <a:pPr indent="-306070" lvl="0" marL="457200" rtl="0" algn="l">
              <a:spcBef>
                <a:spcPts val="560"/>
              </a:spcBef>
              <a:spcAft>
                <a:spcPts val="0"/>
              </a:spcAft>
              <a:buClr>
                <a:schemeClr val="dk1"/>
              </a:buClr>
              <a:buSzPts val="1220"/>
              <a:buChar char="●"/>
            </a:pPr>
            <a:r>
              <a:rPr lang="en" sz="1220">
                <a:solidFill>
                  <a:schemeClr val="dk1"/>
                </a:solidFill>
                <a:latin typeface="Calibri"/>
                <a:ea typeface="Calibri"/>
                <a:cs typeface="Calibri"/>
                <a:sym typeface="Calibri"/>
              </a:rPr>
              <a:t>AI wins majority of matches while minimizing payoffs across varying round lengths per game.</a:t>
            </a:r>
            <a:endParaRPr sz="620"/>
          </a:p>
          <a:p>
            <a:pPr indent="0" lvl="0" marL="0" rtl="0" algn="l">
              <a:spcBef>
                <a:spcPts val="0"/>
              </a:spcBef>
              <a:spcAft>
                <a:spcPts val="0"/>
              </a:spcAft>
              <a:buSzPts val="440"/>
              <a:buNone/>
            </a:pPr>
            <a:r>
              <a:t/>
            </a:r>
            <a:endParaRPr sz="1380">
              <a:solidFill>
                <a:schemeClr val="dk1"/>
              </a:solidFill>
              <a:latin typeface="Calibri"/>
              <a:ea typeface="Calibri"/>
              <a:cs typeface="Calibri"/>
              <a:sym typeface="Calibri"/>
            </a:endParaRPr>
          </a:p>
          <a:p>
            <a:pPr indent="0" lvl="0" marL="0" rtl="0" algn="l">
              <a:spcBef>
                <a:spcPts val="0"/>
              </a:spcBef>
              <a:spcAft>
                <a:spcPts val="0"/>
              </a:spcAft>
              <a:buSzPts val="440"/>
              <a:buNone/>
            </a:pPr>
            <a:r>
              <a:rPr b="1" lang="en" sz="1380">
                <a:solidFill>
                  <a:schemeClr val="dk1"/>
                </a:solidFill>
                <a:latin typeface="Calibri"/>
                <a:ea typeface="Calibri"/>
                <a:cs typeface="Calibri"/>
                <a:sym typeface="Calibri"/>
              </a:rPr>
              <a:t>Future Work</a:t>
            </a:r>
            <a:endParaRPr b="1" sz="620"/>
          </a:p>
          <a:p>
            <a:pPr indent="-306070" lvl="0" marL="457200" rtl="0" algn="l">
              <a:spcBef>
                <a:spcPts val="560"/>
              </a:spcBef>
              <a:spcAft>
                <a:spcPts val="0"/>
              </a:spcAft>
              <a:buClr>
                <a:schemeClr val="dk1"/>
              </a:buClr>
              <a:buSzPts val="1220"/>
              <a:buChar char="●"/>
            </a:pPr>
            <a:r>
              <a:rPr lang="en" sz="1220">
                <a:solidFill>
                  <a:schemeClr val="dk1"/>
                </a:solidFill>
                <a:latin typeface="Calibri"/>
                <a:ea typeface="Calibri"/>
                <a:cs typeface="Calibri"/>
                <a:sym typeface="Calibri"/>
              </a:rPr>
              <a:t>Incorporate noise to test robustness.</a:t>
            </a:r>
            <a:endParaRPr sz="620"/>
          </a:p>
          <a:p>
            <a:pPr indent="-306070" lvl="0" marL="457200" rtl="0" algn="l">
              <a:spcBef>
                <a:spcPts val="560"/>
              </a:spcBef>
              <a:spcAft>
                <a:spcPts val="0"/>
              </a:spcAft>
              <a:buClr>
                <a:schemeClr val="dk1"/>
              </a:buClr>
              <a:buSzPts val="1220"/>
              <a:buChar char="●"/>
            </a:pPr>
            <a:r>
              <a:rPr lang="en" sz="1220">
                <a:solidFill>
                  <a:schemeClr val="dk1"/>
                </a:solidFill>
                <a:latin typeface="Calibri"/>
                <a:ea typeface="Calibri"/>
                <a:cs typeface="Calibri"/>
                <a:sym typeface="Calibri"/>
              </a:rPr>
              <a:t>Simulate multi-agent ecosystems.</a:t>
            </a:r>
            <a:endParaRPr sz="620"/>
          </a:p>
          <a:p>
            <a:pPr indent="-306070" lvl="0" marL="457200" rtl="0" algn="l">
              <a:spcBef>
                <a:spcPts val="560"/>
              </a:spcBef>
              <a:spcAft>
                <a:spcPts val="0"/>
              </a:spcAft>
              <a:buClr>
                <a:schemeClr val="dk1"/>
              </a:buClr>
              <a:buSzPts val="1220"/>
              <a:buChar char="●"/>
            </a:pPr>
            <a:r>
              <a:rPr lang="en" sz="1220">
                <a:solidFill>
                  <a:schemeClr val="dk1"/>
                </a:solidFill>
                <a:latin typeface="Calibri"/>
                <a:ea typeface="Calibri"/>
                <a:cs typeface="Calibri"/>
                <a:sym typeface="Calibri"/>
              </a:rPr>
              <a:t>Analyze the effect of using different starting strategies.</a:t>
            </a:r>
            <a:endParaRPr sz="1220">
              <a:solidFill>
                <a:schemeClr val="dk1"/>
              </a:solidFill>
              <a:latin typeface="Calibri"/>
              <a:ea typeface="Calibri"/>
              <a:cs typeface="Calibri"/>
              <a:sym typeface="Calibri"/>
            </a:endParaRPr>
          </a:p>
          <a:p>
            <a:pPr indent="-306070" lvl="0" marL="457200" rtl="0" algn="l">
              <a:spcBef>
                <a:spcPts val="1200"/>
              </a:spcBef>
              <a:spcAft>
                <a:spcPts val="1200"/>
              </a:spcAft>
              <a:buClr>
                <a:schemeClr val="dk1"/>
              </a:buClr>
              <a:buSzPts val="1220"/>
              <a:buFont typeface="Calibri"/>
              <a:buChar char="●"/>
            </a:pPr>
            <a:r>
              <a:rPr lang="en" sz="1220">
                <a:solidFill>
                  <a:schemeClr val="dk1"/>
                </a:solidFill>
                <a:latin typeface="Calibri"/>
                <a:ea typeface="Calibri"/>
                <a:cs typeface="Calibri"/>
                <a:sym typeface="Calibri"/>
              </a:rPr>
              <a:t>Analyze how AI players play against each other</a:t>
            </a:r>
            <a:endParaRPr sz="1220">
              <a:solidFill>
                <a:schemeClr val="dk1"/>
              </a:solidFill>
              <a:latin typeface="Calibri"/>
              <a:ea typeface="Calibri"/>
              <a:cs typeface="Calibri"/>
              <a:sym typeface="Calibri"/>
            </a:endParaRPr>
          </a:p>
        </p:txBody>
      </p:sp>
      <p:sp>
        <p:nvSpPr>
          <p:cNvPr id="190" name="Google Shape;190;p29"/>
          <p:cNvSpPr txBox="1"/>
          <p:nvPr>
            <p:ph type="title"/>
          </p:nvPr>
        </p:nvSpPr>
        <p:spPr>
          <a:xfrm>
            <a:off x="311725" y="272325"/>
            <a:ext cx="8520600" cy="623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a:t>Conclusion</a:t>
            </a:r>
            <a:endParaRPr b="1"/>
          </a:p>
        </p:txBody>
      </p:sp>
      <p:pic>
        <p:nvPicPr>
          <p:cNvPr id="191" name="Google Shape;191;p29" title="ChatGPT Image Jun 1, 2025, 11_28_57 PM.png"/>
          <p:cNvPicPr preferRelativeResize="0"/>
          <p:nvPr/>
        </p:nvPicPr>
        <p:blipFill rotWithShape="1">
          <a:blip r:embed="rId3">
            <a:alphaModFix/>
          </a:blip>
          <a:srcRect b="0" l="0" r="0" t="15768"/>
          <a:stretch/>
        </p:blipFill>
        <p:spPr>
          <a:xfrm>
            <a:off x="5205750" y="594450"/>
            <a:ext cx="3268475" cy="4129524"/>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idx="4294967295" type="body"/>
          </p:nvPr>
        </p:nvSpPr>
        <p:spPr>
          <a:xfrm>
            <a:off x="311700" y="1200900"/>
            <a:ext cx="4463400" cy="3249600"/>
          </a:xfrm>
          <a:prstGeom prst="rect">
            <a:avLst/>
          </a:prstGeom>
          <a:noFill/>
          <a:ln>
            <a:noFill/>
          </a:ln>
        </p:spPr>
        <p:txBody>
          <a:bodyPr anchorCtr="0" anchor="t" bIns="45700" lIns="91425" spcFirstLastPara="1" rIns="91425" wrap="square" tIns="45700">
            <a:noAutofit/>
          </a:bodyPr>
          <a:lstStyle/>
          <a:p>
            <a:pPr indent="-306070" lvl="0" marL="457200" rtl="0" algn="l">
              <a:spcBef>
                <a:spcPts val="560"/>
              </a:spcBef>
              <a:spcAft>
                <a:spcPts val="0"/>
              </a:spcAft>
              <a:buClr>
                <a:schemeClr val="dk1"/>
              </a:buClr>
              <a:buSzPts val="1220"/>
              <a:buFont typeface="Calibri"/>
              <a:buChar char="●"/>
            </a:pPr>
            <a:r>
              <a:rPr b="1" lang="en" sz="1480">
                <a:solidFill>
                  <a:schemeClr val="dk1"/>
                </a:solidFill>
                <a:latin typeface="Calibri"/>
                <a:ea typeface="Calibri"/>
                <a:cs typeface="Calibri"/>
                <a:sym typeface="Calibri"/>
              </a:rPr>
              <a:t>Axelrod, R. (1984). The Evolution of Cooperation. Basic Books.</a:t>
            </a:r>
            <a:endParaRPr b="1" sz="1480">
              <a:solidFill>
                <a:schemeClr val="dk1"/>
              </a:solidFill>
              <a:latin typeface="Calibri"/>
              <a:ea typeface="Calibri"/>
              <a:cs typeface="Calibri"/>
              <a:sym typeface="Calibri"/>
            </a:endParaRPr>
          </a:p>
          <a:p>
            <a:pPr indent="-306070" lvl="0" marL="457200" rtl="0" algn="l">
              <a:spcBef>
                <a:spcPts val="1200"/>
              </a:spcBef>
              <a:spcAft>
                <a:spcPts val="0"/>
              </a:spcAft>
              <a:buClr>
                <a:schemeClr val="dk1"/>
              </a:buClr>
              <a:buSzPts val="1220"/>
              <a:buFont typeface="Calibri"/>
              <a:buChar char="●"/>
            </a:pPr>
            <a:r>
              <a:rPr b="1" lang="en" sz="1480">
                <a:solidFill>
                  <a:schemeClr val="dk1"/>
                </a:solidFill>
                <a:latin typeface="Calibri"/>
                <a:ea typeface="Calibri"/>
                <a:cs typeface="Calibri"/>
                <a:sym typeface="Calibri"/>
              </a:rPr>
              <a:t>Axelrod, R., &amp; Hamilton, W. D. (1981). The evolution of cooperation. Science, 211(4489), 1390–1396.</a:t>
            </a:r>
            <a:endParaRPr b="1" sz="1480">
              <a:solidFill>
                <a:schemeClr val="dk1"/>
              </a:solidFill>
              <a:latin typeface="Calibri"/>
              <a:ea typeface="Calibri"/>
              <a:cs typeface="Calibri"/>
              <a:sym typeface="Calibri"/>
            </a:endParaRPr>
          </a:p>
          <a:p>
            <a:pPr indent="-306070" lvl="0" marL="457200" rtl="0" algn="l">
              <a:spcBef>
                <a:spcPts val="1200"/>
              </a:spcBef>
              <a:spcAft>
                <a:spcPts val="1200"/>
              </a:spcAft>
              <a:buClr>
                <a:schemeClr val="dk1"/>
              </a:buClr>
              <a:buSzPts val="1220"/>
              <a:buFont typeface="Calibri"/>
              <a:buChar char="●"/>
            </a:pPr>
            <a:r>
              <a:rPr b="1" lang="en" sz="1480">
                <a:solidFill>
                  <a:schemeClr val="dk1"/>
                </a:solidFill>
                <a:latin typeface="Calibri"/>
                <a:ea typeface="Calibri"/>
                <a:cs typeface="Calibri"/>
                <a:sym typeface="Calibri"/>
              </a:rPr>
              <a:t>Nowak, M. A., &amp; Sigmund, K. (1993). A strategy of win-stay, lose-shift that outperforms tit-for-tat in the Prisoner’s Dilemma game. Nature, 364(6432), 56–58.</a:t>
            </a:r>
            <a:endParaRPr sz="1220">
              <a:solidFill>
                <a:schemeClr val="dk1"/>
              </a:solidFill>
              <a:latin typeface="Calibri"/>
              <a:ea typeface="Calibri"/>
              <a:cs typeface="Calibri"/>
              <a:sym typeface="Calibri"/>
            </a:endParaRPr>
          </a:p>
        </p:txBody>
      </p:sp>
      <p:sp>
        <p:nvSpPr>
          <p:cNvPr id="197" name="Google Shape;197;p30"/>
          <p:cNvSpPr txBox="1"/>
          <p:nvPr>
            <p:ph type="title"/>
          </p:nvPr>
        </p:nvSpPr>
        <p:spPr>
          <a:xfrm>
            <a:off x="311725" y="272325"/>
            <a:ext cx="8520600" cy="623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a:t>References</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4635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00"/>
              <a:t>Prisoner’s Dilemma</a:t>
            </a:r>
            <a:endParaRPr b="1" sz="3000"/>
          </a:p>
        </p:txBody>
      </p:sp>
      <p:sp>
        <p:nvSpPr>
          <p:cNvPr id="78" name="Google Shape;78;p15"/>
          <p:cNvSpPr txBox="1"/>
          <p:nvPr>
            <p:ph idx="4294967295" type="body"/>
          </p:nvPr>
        </p:nvSpPr>
        <p:spPr>
          <a:xfrm>
            <a:off x="311700" y="1247000"/>
            <a:ext cx="3687300" cy="1936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Two isolated suspects must each choose to either </a:t>
            </a:r>
            <a:r>
              <a:rPr b="1" lang="en"/>
              <a:t>cooperate</a:t>
            </a:r>
            <a:r>
              <a:rPr lang="en"/>
              <a:t> or </a:t>
            </a:r>
            <a:r>
              <a:rPr b="1" lang="en"/>
              <a:t>defect</a:t>
            </a:r>
            <a:r>
              <a:rPr lang="en"/>
              <a:t>:</a:t>
            </a:r>
            <a:endParaRPr/>
          </a:p>
          <a:p>
            <a:pPr indent="-304958" lvl="0" marL="457200" rtl="0" algn="l">
              <a:spcBef>
                <a:spcPts val="1200"/>
              </a:spcBef>
              <a:spcAft>
                <a:spcPts val="0"/>
              </a:spcAft>
              <a:buSzPct val="100000"/>
              <a:buChar char="●"/>
            </a:pPr>
            <a:r>
              <a:rPr lang="en" sz="1300"/>
              <a:t>If both cooperate, they each receive a light sentence</a:t>
            </a:r>
            <a:endParaRPr sz="1300"/>
          </a:p>
          <a:p>
            <a:pPr indent="-304958" lvl="0" marL="457200" rtl="0" algn="l">
              <a:spcBef>
                <a:spcPts val="0"/>
              </a:spcBef>
              <a:spcAft>
                <a:spcPts val="0"/>
              </a:spcAft>
              <a:buSzPct val="100000"/>
              <a:buChar char="●"/>
            </a:pPr>
            <a:r>
              <a:rPr lang="en" sz="1300"/>
              <a:t>If one defects while the other cooperates, the defector goes free and the cooperator receives a harsh sentence</a:t>
            </a:r>
            <a:endParaRPr sz="1300"/>
          </a:p>
          <a:p>
            <a:pPr indent="-304958" lvl="0" marL="457200" rtl="0" algn="l">
              <a:spcBef>
                <a:spcPts val="0"/>
              </a:spcBef>
              <a:spcAft>
                <a:spcPts val="0"/>
              </a:spcAft>
              <a:buSzPct val="100000"/>
              <a:buChar char="●"/>
            </a:pPr>
            <a:r>
              <a:rPr lang="en" sz="1300"/>
              <a:t>If both defect, they both receive a moderate sentence. </a:t>
            </a:r>
            <a:endParaRPr sz="1300"/>
          </a:p>
        </p:txBody>
      </p:sp>
      <p:pic>
        <p:nvPicPr>
          <p:cNvPr id="79" name="Google Shape;79;p15" title="ChatGPT Image Jun 1, 2025, 07_20_43 PM.png"/>
          <p:cNvPicPr preferRelativeResize="0"/>
          <p:nvPr/>
        </p:nvPicPr>
        <p:blipFill rotWithShape="1">
          <a:blip r:embed="rId3">
            <a:alphaModFix/>
          </a:blip>
          <a:srcRect b="13733" l="0" r="0" t="0"/>
          <a:stretch/>
        </p:blipFill>
        <p:spPr>
          <a:xfrm>
            <a:off x="6074800" y="832974"/>
            <a:ext cx="2092600" cy="1805174"/>
          </a:xfrm>
          <a:prstGeom prst="rect">
            <a:avLst/>
          </a:prstGeom>
          <a:noFill/>
          <a:ln cap="flat" cmpd="sng" w="19050">
            <a:solidFill>
              <a:schemeClr val="accent1"/>
            </a:solidFill>
            <a:prstDash val="solid"/>
            <a:round/>
            <a:headEnd len="sm" w="sm" type="none"/>
            <a:tailEnd len="sm" w="sm" type="none"/>
          </a:ln>
        </p:spPr>
      </p:pic>
      <p:pic>
        <p:nvPicPr>
          <p:cNvPr id="80" name="Google Shape;80;p15" title="ChatGPT Image Jun 1, 2025, 07_27_07 PM.png"/>
          <p:cNvPicPr preferRelativeResize="0"/>
          <p:nvPr/>
        </p:nvPicPr>
        <p:blipFill rotWithShape="1">
          <a:blip r:embed="rId4">
            <a:alphaModFix/>
          </a:blip>
          <a:srcRect b="11237" l="0" r="0" t="0"/>
          <a:stretch/>
        </p:blipFill>
        <p:spPr>
          <a:xfrm>
            <a:off x="5630200" y="2974650"/>
            <a:ext cx="3050600" cy="1805174"/>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675" y="417600"/>
            <a:ext cx="6247800" cy="655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a:t>Iterated Prisoner’s Dilemma</a:t>
            </a:r>
            <a:endParaRPr b="1"/>
          </a:p>
        </p:txBody>
      </p:sp>
      <p:sp>
        <p:nvSpPr>
          <p:cNvPr id="86" name="Google Shape;86;p16"/>
          <p:cNvSpPr txBox="1"/>
          <p:nvPr>
            <p:ph idx="4294967295"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Attempt to quantify or “score” </a:t>
            </a:r>
            <a:r>
              <a:rPr lang="en"/>
              <a:t>someone's</a:t>
            </a:r>
            <a:r>
              <a:rPr lang="en"/>
              <a:t> </a:t>
            </a:r>
            <a:r>
              <a:rPr lang="en"/>
              <a:t>performance</a:t>
            </a:r>
            <a:r>
              <a:rPr lang="en"/>
              <a:t> in a repeated </a:t>
            </a:r>
            <a:r>
              <a:rPr lang="en"/>
              <a:t>prisoner's</a:t>
            </a:r>
            <a:r>
              <a:rPr lang="en"/>
              <a:t> dilemma.</a:t>
            </a:r>
            <a:endParaRPr/>
          </a:p>
          <a:p>
            <a:pPr indent="0" lvl="0" marL="0" rtl="0" algn="l">
              <a:spcBef>
                <a:spcPts val="1200"/>
              </a:spcBef>
              <a:spcAft>
                <a:spcPts val="0"/>
              </a:spcAft>
              <a:buNone/>
            </a:pPr>
            <a:r>
              <a:rPr lang="en"/>
              <a:t>We assign and track scores, </a:t>
            </a:r>
            <a:r>
              <a:rPr lang="en"/>
              <a:t>iterating</a:t>
            </a:r>
            <a:r>
              <a:rPr lang="en"/>
              <a:t> </a:t>
            </a:r>
            <a:r>
              <a:rPr lang="en"/>
              <a:t>continuously</a:t>
            </a:r>
            <a:r>
              <a:rPr lang="en"/>
              <a:t> over several rounds. Player with the most score </a:t>
            </a:r>
            <a:r>
              <a:rPr b="1" lang="en"/>
              <a:t>“Wins”</a:t>
            </a:r>
            <a:r>
              <a:rPr lang="en"/>
              <a: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a:p>
          <a:p>
            <a:pPr indent="0" lvl="0" marL="0" rtl="0" algn="l">
              <a:spcBef>
                <a:spcPts val="1200"/>
              </a:spcBef>
              <a:spcAft>
                <a:spcPts val="1200"/>
              </a:spcAft>
              <a:buNone/>
            </a:pPr>
            <a:r>
              <a:t/>
            </a:r>
            <a:endParaRPr/>
          </a:p>
        </p:txBody>
      </p:sp>
      <p:pic>
        <p:nvPicPr>
          <p:cNvPr id="87" name="Google Shape;87;p16" title="ChatGPT Image Jun 1, 2025, 07_36_38 PM.png"/>
          <p:cNvPicPr preferRelativeResize="0"/>
          <p:nvPr/>
        </p:nvPicPr>
        <p:blipFill rotWithShape="1">
          <a:blip r:embed="rId3">
            <a:alphaModFix/>
          </a:blip>
          <a:srcRect b="32926" l="0" r="0" t="13086"/>
          <a:stretch/>
        </p:blipFill>
        <p:spPr>
          <a:xfrm>
            <a:off x="5019550" y="1422175"/>
            <a:ext cx="3646275" cy="2952799"/>
          </a:xfrm>
          <a:prstGeom prst="rect">
            <a:avLst/>
          </a:prstGeom>
          <a:noFill/>
          <a:ln cap="flat" cmpd="sng" w="19050">
            <a:solidFill>
              <a:schemeClr val="accent1"/>
            </a:solidFill>
            <a:prstDash val="solid"/>
            <a:round/>
            <a:headEnd len="sm" w="sm" type="none"/>
            <a:tailEnd len="sm" w="sm" type="none"/>
          </a:ln>
        </p:spPr>
      </p:pic>
      <p:pic>
        <p:nvPicPr>
          <p:cNvPr id="88" name="Google Shape;88;p16"/>
          <p:cNvPicPr preferRelativeResize="0"/>
          <p:nvPr/>
        </p:nvPicPr>
        <p:blipFill>
          <a:blip r:embed="rId4">
            <a:alphaModFix/>
          </a:blip>
          <a:stretch>
            <a:fillRect/>
          </a:stretch>
        </p:blipFill>
        <p:spPr>
          <a:xfrm>
            <a:off x="663600" y="3219625"/>
            <a:ext cx="3731526" cy="1327900"/>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675" y="798600"/>
            <a:ext cx="36675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How does this </a:t>
            </a:r>
            <a:r>
              <a:rPr b="1" lang="en"/>
              <a:t>apply</a:t>
            </a:r>
            <a:r>
              <a:rPr b="1" lang="en"/>
              <a:t> to the real world?</a:t>
            </a:r>
            <a:endParaRPr b="1"/>
          </a:p>
        </p:txBody>
      </p:sp>
      <p:sp>
        <p:nvSpPr>
          <p:cNvPr id="94" name="Google Shape;94;p17"/>
          <p:cNvSpPr txBox="1"/>
          <p:nvPr>
            <p:ph idx="4294967295" type="body"/>
          </p:nvPr>
        </p:nvSpPr>
        <p:spPr>
          <a:xfrm>
            <a:off x="4659425" y="432150"/>
            <a:ext cx="4166400" cy="4347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4110">
                <a:solidFill>
                  <a:srgbClr val="000000"/>
                </a:solidFill>
                <a:latin typeface="Arial"/>
                <a:ea typeface="Arial"/>
                <a:cs typeface="Arial"/>
                <a:sym typeface="Arial"/>
              </a:rPr>
              <a:t>Arms races</a:t>
            </a:r>
            <a:r>
              <a:rPr lang="en" sz="4110">
                <a:solidFill>
                  <a:srgbClr val="000000"/>
                </a:solidFill>
                <a:latin typeface="Arial"/>
                <a:ea typeface="Arial"/>
                <a:cs typeface="Arial"/>
                <a:sym typeface="Arial"/>
              </a:rPr>
              <a:t>: Two countries would both be safer (and save money) if they disarmed or limited weapons, but each fears the other will rearm and thus chooses to build more arms.</a:t>
            </a:r>
            <a:endParaRPr sz="4110">
              <a:solidFill>
                <a:srgbClr val="000000"/>
              </a:solidFill>
              <a:latin typeface="Arial"/>
              <a:ea typeface="Arial"/>
              <a:cs typeface="Arial"/>
              <a:sym typeface="Arial"/>
            </a:endParaRPr>
          </a:p>
          <a:p>
            <a:pPr indent="0" lvl="0" marL="0" rtl="0" algn="l">
              <a:spcBef>
                <a:spcPts val="1200"/>
              </a:spcBef>
              <a:spcAft>
                <a:spcPts val="0"/>
              </a:spcAft>
              <a:buNone/>
            </a:pPr>
            <a:r>
              <a:rPr b="1" lang="en" sz="4110">
                <a:solidFill>
                  <a:srgbClr val="000000"/>
                </a:solidFill>
                <a:latin typeface="Arial"/>
                <a:ea typeface="Arial"/>
                <a:cs typeface="Arial"/>
                <a:sym typeface="Arial"/>
              </a:rPr>
              <a:t>Business pricing</a:t>
            </a:r>
            <a:r>
              <a:rPr lang="en" sz="4110">
                <a:solidFill>
                  <a:srgbClr val="000000"/>
                </a:solidFill>
                <a:latin typeface="Arial"/>
                <a:ea typeface="Arial"/>
                <a:cs typeface="Arial"/>
                <a:sym typeface="Arial"/>
              </a:rPr>
              <a:t>: Competing firms would all earn higher profits if they kept prices high, but each has an incentive to undercut the other for market share, which often drives prices (and profits) down for everyone.</a:t>
            </a:r>
            <a:endParaRPr sz="4110">
              <a:solidFill>
                <a:srgbClr val="000000"/>
              </a:solidFill>
              <a:latin typeface="Arial"/>
              <a:ea typeface="Arial"/>
              <a:cs typeface="Arial"/>
              <a:sym typeface="Arial"/>
            </a:endParaRPr>
          </a:p>
          <a:p>
            <a:pPr indent="0" lvl="0" marL="0" rtl="0" algn="l">
              <a:spcBef>
                <a:spcPts val="1200"/>
              </a:spcBef>
              <a:spcAft>
                <a:spcPts val="0"/>
              </a:spcAft>
              <a:buNone/>
            </a:pPr>
            <a:r>
              <a:rPr b="1" lang="en" sz="4110">
                <a:solidFill>
                  <a:srgbClr val="000000"/>
                </a:solidFill>
                <a:latin typeface="Arial"/>
                <a:ea typeface="Arial"/>
                <a:cs typeface="Arial"/>
                <a:sym typeface="Arial"/>
              </a:rPr>
              <a:t>Environmental agreements</a:t>
            </a:r>
            <a:r>
              <a:rPr lang="en" sz="4110">
                <a:solidFill>
                  <a:srgbClr val="000000"/>
                </a:solidFill>
                <a:latin typeface="Arial"/>
                <a:ea typeface="Arial"/>
                <a:cs typeface="Arial"/>
                <a:sym typeface="Arial"/>
              </a:rPr>
              <a:t>: Nations benefit jointly if everyone reduces emissions, but any one country can gain a short‐term economic edge by continuing to pollute, leading to higher overall emissions when each pursues that temptation.</a:t>
            </a:r>
            <a:endParaRPr sz="4110">
              <a:solidFill>
                <a:srgbClr val="000000"/>
              </a:solidFill>
              <a:latin typeface="Arial"/>
              <a:ea typeface="Arial"/>
              <a:cs typeface="Arial"/>
              <a:sym typeface="Arial"/>
            </a:endParaRPr>
          </a:p>
          <a:p>
            <a:pPr indent="0" lvl="0" marL="0" rtl="0" algn="l">
              <a:spcBef>
                <a:spcPts val="1200"/>
              </a:spcBef>
              <a:spcAft>
                <a:spcPts val="0"/>
              </a:spcAft>
              <a:buNone/>
            </a:pPr>
            <a:r>
              <a:rPr b="1" lang="en" sz="4110">
                <a:solidFill>
                  <a:srgbClr val="000000"/>
                </a:solidFill>
                <a:latin typeface="Arial"/>
                <a:ea typeface="Arial"/>
                <a:cs typeface="Arial"/>
                <a:sym typeface="Arial"/>
              </a:rPr>
              <a:t>Advertising and marketing</a:t>
            </a:r>
            <a:r>
              <a:rPr lang="en" sz="4110">
                <a:solidFill>
                  <a:srgbClr val="000000"/>
                </a:solidFill>
                <a:latin typeface="Arial"/>
                <a:ea typeface="Arial"/>
                <a:cs typeface="Arial"/>
                <a:sym typeface="Arial"/>
              </a:rPr>
              <a:t>: Companies could save on marketing costs if all agreed not to advertise heavily, but each firm fears losing visibility, so they all spend on ads, inflating costs without necessarily increasing collective sales.</a:t>
            </a:r>
            <a:endParaRPr sz="4110">
              <a:solidFill>
                <a:srgbClr val="000000"/>
              </a:solidFill>
              <a:latin typeface="Arial"/>
              <a:ea typeface="Arial"/>
              <a:cs typeface="Arial"/>
              <a:sym typeface="Arial"/>
            </a:endParaRPr>
          </a:p>
          <a:p>
            <a:pPr indent="0" lvl="0" marL="0" rtl="0" algn="l">
              <a:spcBef>
                <a:spcPts val="1200"/>
              </a:spcBef>
              <a:spcAft>
                <a:spcPts val="0"/>
              </a:spcAft>
              <a:buNone/>
            </a:pPr>
            <a:r>
              <a:rPr b="1" lang="en" sz="4110">
                <a:solidFill>
                  <a:srgbClr val="000000"/>
                </a:solidFill>
                <a:latin typeface="Arial"/>
                <a:ea typeface="Arial"/>
                <a:cs typeface="Arial"/>
                <a:sym typeface="Arial"/>
              </a:rPr>
              <a:t>Public goods and tax compliance</a:t>
            </a:r>
            <a:r>
              <a:rPr lang="en" sz="4110">
                <a:solidFill>
                  <a:srgbClr val="000000"/>
                </a:solidFill>
                <a:latin typeface="Arial"/>
                <a:ea typeface="Arial"/>
                <a:cs typeface="Arial"/>
                <a:sym typeface="Arial"/>
              </a:rPr>
              <a:t>: Individuals benefit if all pay their fair share of taxes (funding infrastructure, education, etc.), but each person has an incentive to evade taxes, relying on others to pay—if too many cheat, public services suffer.</a:t>
            </a:r>
            <a:endParaRPr sz="4110">
              <a:solidFill>
                <a:srgbClr val="000000"/>
              </a:solidFill>
              <a:latin typeface="Arial"/>
              <a:ea typeface="Arial"/>
              <a:cs typeface="Arial"/>
              <a:sym typeface="Arial"/>
            </a:endParaRPr>
          </a:p>
          <a:p>
            <a:pPr indent="0" lvl="0" marL="0" rtl="0" algn="l">
              <a:spcBef>
                <a:spcPts val="1200"/>
              </a:spcBef>
              <a:spcAft>
                <a:spcPts val="0"/>
              </a:spcAft>
              <a:buNone/>
            </a:pPr>
            <a:r>
              <a:rPr b="1" lang="en" sz="4110">
                <a:solidFill>
                  <a:srgbClr val="000000"/>
                </a:solidFill>
                <a:latin typeface="Arial"/>
                <a:ea typeface="Arial"/>
                <a:cs typeface="Arial"/>
                <a:sym typeface="Arial"/>
              </a:rPr>
              <a:t>Vaccination decisions</a:t>
            </a:r>
            <a:r>
              <a:rPr lang="en" sz="4110">
                <a:solidFill>
                  <a:srgbClr val="000000"/>
                </a:solidFill>
                <a:latin typeface="Arial"/>
                <a:ea typeface="Arial"/>
                <a:cs typeface="Arial"/>
                <a:sym typeface="Arial"/>
              </a:rPr>
              <a:t>: In communities where most people are vaccinated, disease risk is low; however, some may skip vaccination (to avoid cost or side effects), relying on herd immunity. If enough do this, herd immunity collapses and everyone is at higher risk.</a:t>
            </a:r>
            <a:endParaRPr sz="411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675" y="798600"/>
            <a:ext cx="81381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Machine Learning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Classifying</a:t>
            </a:r>
            <a:r>
              <a:rPr b="1" lang="en"/>
              <a:t> Player Strategies &amp; Building an AI Player</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01850" y="194350"/>
            <a:ext cx="6247800" cy="85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What really is a “Strategy”</a:t>
            </a:r>
            <a:endParaRPr b="1"/>
          </a:p>
        </p:txBody>
      </p:sp>
      <p:sp>
        <p:nvSpPr>
          <p:cNvPr id="105" name="Google Shape;105;p19"/>
          <p:cNvSpPr txBox="1"/>
          <p:nvPr>
            <p:ph type="title"/>
          </p:nvPr>
        </p:nvSpPr>
        <p:spPr>
          <a:xfrm>
            <a:off x="2709125" y="2365850"/>
            <a:ext cx="5151000" cy="125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5400"/>
              <a:t>Tit-For-Tat</a:t>
            </a:r>
            <a:endParaRPr b="1" sz="5400"/>
          </a:p>
        </p:txBody>
      </p:sp>
      <p:sp>
        <p:nvSpPr>
          <p:cNvPr id="106" name="Google Shape;106;p19"/>
          <p:cNvSpPr txBox="1"/>
          <p:nvPr>
            <p:ph type="title"/>
          </p:nvPr>
        </p:nvSpPr>
        <p:spPr>
          <a:xfrm>
            <a:off x="1323875" y="1393250"/>
            <a:ext cx="5151000" cy="125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Grim-Trigger</a:t>
            </a:r>
            <a:endParaRPr sz="3500"/>
          </a:p>
        </p:txBody>
      </p:sp>
      <p:sp>
        <p:nvSpPr>
          <p:cNvPr id="107" name="Google Shape;107;p19"/>
          <p:cNvSpPr txBox="1"/>
          <p:nvPr>
            <p:ph type="title"/>
          </p:nvPr>
        </p:nvSpPr>
        <p:spPr>
          <a:xfrm>
            <a:off x="1716975" y="3181525"/>
            <a:ext cx="3681900" cy="125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Always Defect</a:t>
            </a:r>
            <a:endParaRPr sz="1800"/>
          </a:p>
        </p:txBody>
      </p:sp>
      <p:sp>
        <p:nvSpPr>
          <p:cNvPr id="108" name="Google Shape;108;p19"/>
          <p:cNvSpPr txBox="1"/>
          <p:nvPr>
            <p:ph type="title"/>
          </p:nvPr>
        </p:nvSpPr>
        <p:spPr>
          <a:xfrm>
            <a:off x="5141150" y="1523500"/>
            <a:ext cx="2434200" cy="125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Always Cooperate</a:t>
            </a:r>
            <a:endParaRPr sz="1800"/>
          </a:p>
        </p:txBody>
      </p:sp>
      <p:sp>
        <p:nvSpPr>
          <p:cNvPr id="109" name="Google Shape;109;p19"/>
          <p:cNvSpPr txBox="1"/>
          <p:nvPr>
            <p:ph type="title"/>
          </p:nvPr>
        </p:nvSpPr>
        <p:spPr>
          <a:xfrm>
            <a:off x="4438550" y="3220850"/>
            <a:ext cx="2507700" cy="125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Pavlovian</a:t>
            </a:r>
            <a:endParaRPr sz="3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01850" y="194350"/>
            <a:ext cx="6247800" cy="85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What do we already know?</a:t>
            </a:r>
            <a:endParaRPr b="1"/>
          </a:p>
        </p:txBody>
      </p:sp>
      <p:sp>
        <p:nvSpPr>
          <p:cNvPr id="115" name="Google Shape;115;p20"/>
          <p:cNvSpPr txBox="1"/>
          <p:nvPr/>
        </p:nvSpPr>
        <p:spPr>
          <a:xfrm>
            <a:off x="373350" y="1085650"/>
            <a:ext cx="7904400" cy="9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Studies by Axelrod (1981) indicate that TFT is highly effective due to its simplicity, robustness, and</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reciprocity. Subsequent research highlighted vulnerabilities of pure TFT, leading to variants like Generous</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Tit-for-Tat and Suspicious Tit-for-Tat, incorporating elements of forgiveness and caution.</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116" name="Google Shape;116;p20" title="Tournament-Scores-in-Axelrods-First-Tournament.png"/>
          <p:cNvPicPr preferRelativeResize="0"/>
          <p:nvPr/>
        </p:nvPicPr>
        <p:blipFill>
          <a:blip r:embed="rId3">
            <a:alphaModFix/>
          </a:blip>
          <a:stretch>
            <a:fillRect/>
          </a:stretch>
        </p:blipFill>
        <p:spPr>
          <a:xfrm>
            <a:off x="1283850" y="1911000"/>
            <a:ext cx="6576284" cy="2785250"/>
          </a:xfrm>
          <a:prstGeom prst="rect">
            <a:avLst/>
          </a:prstGeom>
          <a:noFill/>
          <a:ln cap="flat" cmpd="sng" w="19050">
            <a:solidFill>
              <a:schemeClr val="accent1"/>
            </a:solidFill>
            <a:prstDash val="solid"/>
            <a:round/>
            <a:headEnd len="sm" w="sm" type="none"/>
            <a:tailEnd len="sm" w="sm" type="none"/>
          </a:ln>
        </p:spPr>
      </p:pic>
      <p:sp>
        <p:nvSpPr>
          <p:cNvPr id="117" name="Google Shape;117;p20"/>
          <p:cNvSpPr txBox="1"/>
          <p:nvPr/>
        </p:nvSpPr>
        <p:spPr>
          <a:xfrm>
            <a:off x="1837300" y="4760125"/>
            <a:ext cx="66468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Roboto"/>
                <a:ea typeface="Roboto"/>
                <a:cs typeface="Roboto"/>
                <a:sym typeface="Roboto"/>
              </a:rPr>
              <a:t>Is Tit-for-Tat the Answer? On the Conclusions Drawn from Axelrod's Tournaments - Scientific Figure on ResearchGate. Available from: </a:t>
            </a:r>
            <a:r>
              <a:rPr lang="en" sz="700" u="sng">
                <a:solidFill>
                  <a:schemeClr val="hlink"/>
                </a:solidFill>
                <a:latin typeface="Roboto"/>
                <a:ea typeface="Roboto"/>
                <a:cs typeface="Roboto"/>
                <a:sym typeface="Roboto"/>
                <a:hlinkClick r:id="rId4"/>
              </a:rPr>
              <a:t>https://www.researchgate.net/figure/Tournament-Scores-in-Axelrods-First-Tournament_fig2_281107220</a:t>
            </a:r>
            <a:r>
              <a:rPr lang="en" sz="700">
                <a:solidFill>
                  <a:schemeClr val="dk2"/>
                </a:solidFill>
                <a:latin typeface="Roboto"/>
                <a:ea typeface="Roboto"/>
                <a:cs typeface="Roboto"/>
                <a:sym typeface="Roboto"/>
              </a:rPr>
              <a:t> [accessed 2 Jun 2025]</a:t>
            </a:r>
            <a:endParaRPr sz="700">
              <a:solidFill>
                <a:schemeClr val="dk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01850" y="194350"/>
            <a:ext cx="6247800" cy="85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Dataset</a:t>
            </a:r>
            <a:endParaRPr b="1"/>
          </a:p>
        </p:txBody>
      </p:sp>
      <p:sp>
        <p:nvSpPr>
          <p:cNvPr id="123" name="Google Shape;123;p21"/>
          <p:cNvSpPr txBox="1"/>
          <p:nvPr>
            <p:ph type="title"/>
          </p:nvPr>
        </p:nvSpPr>
        <p:spPr>
          <a:xfrm>
            <a:off x="3702300" y="924000"/>
            <a:ext cx="1739400" cy="3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Classification</a:t>
            </a:r>
            <a:endParaRPr sz="1800"/>
          </a:p>
        </p:txBody>
      </p:sp>
      <p:sp>
        <p:nvSpPr>
          <p:cNvPr id="124" name="Google Shape;124;p21"/>
          <p:cNvSpPr txBox="1"/>
          <p:nvPr>
            <p:ph type="title"/>
          </p:nvPr>
        </p:nvSpPr>
        <p:spPr>
          <a:xfrm>
            <a:off x="3876749" y="2952800"/>
            <a:ext cx="1390500" cy="3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Prediction</a:t>
            </a:r>
            <a:endParaRPr sz="1800"/>
          </a:p>
        </p:txBody>
      </p:sp>
      <p:pic>
        <p:nvPicPr>
          <p:cNvPr id="125" name="Google Shape;125;p21"/>
          <p:cNvPicPr preferRelativeResize="0"/>
          <p:nvPr/>
        </p:nvPicPr>
        <p:blipFill>
          <a:blip r:embed="rId3">
            <a:alphaModFix/>
          </a:blip>
          <a:stretch>
            <a:fillRect/>
          </a:stretch>
        </p:blipFill>
        <p:spPr>
          <a:xfrm>
            <a:off x="1313725" y="1400250"/>
            <a:ext cx="6516526" cy="1414700"/>
          </a:xfrm>
          <a:prstGeom prst="rect">
            <a:avLst/>
          </a:prstGeom>
          <a:noFill/>
          <a:ln cap="flat" cmpd="sng" w="19050">
            <a:solidFill>
              <a:schemeClr val="accent1"/>
            </a:solidFill>
            <a:prstDash val="solid"/>
            <a:round/>
            <a:headEnd len="sm" w="sm" type="none"/>
            <a:tailEnd len="sm" w="sm" type="none"/>
          </a:ln>
        </p:spPr>
      </p:pic>
      <p:pic>
        <p:nvPicPr>
          <p:cNvPr id="126" name="Google Shape;126;p21"/>
          <p:cNvPicPr preferRelativeResize="0"/>
          <p:nvPr/>
        </p:nvPicPr>
        <p:blipFill>
          <a:blip r:embed="rId4">
            <a:alphaModFix/>
          </a:blip>
          <a:stretch>
            <a:fillRect/>
          </a:stretch>
        </p:blipFill>
        <p:spPr>
          <a:xfrm>
            <a:off x="1629513" y="3401950"/>
            <a:ext cx="5884975" cy="1355975"/>
          </a:xfrm>
          <a:prstGeom prst="rect">
            <a:avLst/>
          </a:prstGeom>
          <a:noFill/>
          <a:ln cap="flat" cmpd="sng" w="19050">
            <a:solidFill>
              <a:schemeClr val="accent1"/>
            </a:solidFill>
            <a:prstDash val="solid"/>
            <a:round/>
            <a:headEnd len="sm" w="sm" type="none"/>
            <a:tailEnd len="sm" w="sm" type="none"/>
          </a:ln>
        </p:spPr>
      </p:pic>
      <p:sp>
        <p:nvSpPr>
          <p:cNvPr id="127" name="Google Shape;127;p21"/>
          <p:cNvSpPr txBox="1"/>
          <p:nvPr>
            <p:ph type="title"/>
          </p:nvPr>
        </p:nvSpPr>
        <p:spPr>
          <a:xfrm>
            <a:off x="6358025" y="194350"/>
            <a:ext cx="2553300" cy="3777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60-20-20 Train Test Validation</a:t>
            </a:r>
            <a:endParaRPr b="1"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01850" y="194350"/>
            <a:ext cx="6247800" cy="85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Classification Results</a:t>
            </a:r>
            <a:endParaRPr b="1"/>
          </a:p>
        </p:txBody>
      </p:sp>
      <p:pic>
        <p:nvPicPr>
          <p:cNvPr id="133" name="Google Shape;133;p22"/>
          <p:cNvPicPr preferRelativeResize="0"/>
          <p:nvPr/>
        </p:nvPicPr>
        <p:blipFill>
          <a:blip r:embed="rId3">
            <a:alphaModFix/>
          </a:blip>
          <a:stretch>
            <a:fillRect/>
          </a:stretch>
        </p:blipFill>
        <p:spPr>
          <a:xfrm>
            <a:off x="520825" y="1429150"/>
            <a:ext cx="3710424" cy="3281374"/>
          </a:xfrm>
          <a:prstGeom prst="rect">
            <a:avLst/>
          </a:prstGeom>
          <a:noFill/>
          <a:ln cap="flat" cmpd="sng" w="19050">
            <a:solidFill>
              <a:schemeClr val="dk2"/>
            </a:solidFill>
            <a:prstDash val="solid"/>
            <a:round/>
            <a:headEnd len="sm" w="sm" type="none"/>
            <a:tailEnd len="sm" w="sm" type="none"/>
          </a:ln>
        </p:spPr>
      </p:pic>
      <p:sp>
        <p:nvSpPr>
          <p:cNvPr id="134" name="Google Shape;134;p22"/>
          <p:cNvSpPr txBox="1"/>
          <p:nvPr>
            <p:ph type="title"/>
          </p:nvPr>
        </p:nvSpPr>
        <p:spPr>
          <a:xfrm>
            <a:off x="1837238" y="1051450"/>
            <a:ext cx="1156200" cy="3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XGBoost</a:t>
            </a:r>
            <a:endParaRPr sz="1800"/>
          </a:p>
        </p:txBody>
      </p:sp>
      <p:sp>
        <p:nvSpPr>
          <p:cNvPr id="135" name="Google Shape;135;p22"/>
          <p:cNvSpPr txBox="1"/>
          <p:nvPr/>
        </p:nvSpPr>
        <p:spPr>
          <a:xfrm>
            <a:off x="1670300" y="4652225"/>
            <a:ext cx="1439400" cy="1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Roboto"/>
                <a:ea typeface="Roboto"/>
                <a:cs typeface="Roboto"/>
                <a:sym typeface="Roboto"/>
              </a:rPr>
              <a:t>Model tuned with GridSearchCV</a:t>
            </a:r>
            <a:endParaRPr sz="700">
              <a:solidFill>
                <a:schemeClr val="dk2"/>
              </a:solidFill>
              <a:latin typeface="Roboto"/>
              <a:ea typeface="Roboto"/>
              <a:cs typeface="Roboto"/>
              <a:sym typeface="Roboto"/>
            </a:endParaRPr>
          </a:p>
        </p:txBody>
      </p:sp>
      <p:sp>
        <p:nvSpPr>
          <p:cNvPr id="136" name="Google Shape;136;p22"/>
          <p:cNvSpPr txBox="1"/>
          <p:nvPr>
            <p:ph type="title"/>
          </p:nvPr>
        </p:nvSpPr>
        <p:spPr>
          <a:xfrm>
            <a:off x="6337297" y="1051450"/>
            <a:ext cx="859800" cy="3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LSTM</a:t>
            </a:r>
            <a:endParaRPr sz="1800"/>
          </a:p>
        </p:txBody>
      </p:sp>
      <p:sp>
        <p:nvSpPr>
          <p:cNvPr id="137" name="Google Shape;137;p22"/>
          <p:cNvSpPr txBox="1"/>
          <p:nvPr/>
        </p:nvSpPr>
        <p:spPr>
          <a:xfrm>
            <a:off x="6190000" y="4652225"/>
            <a:ext cx="1365600" cy="1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Roboto"/>
                <a:ea typeface="Roboto"/>
                <a:cs typeface="Roboto"/>
                <a:sym typeface="Roboto"/>
              </a:rPr>
              <a:t>Model tuned with KerasTuner</a:t>
            </a:r>
            <a:endParaRPr sz="700">
              <a:solidFill>
                <a:schemeClr val="dk2"/>
              </a:solidFill>
              <a:latin typeface="Roboto"/>
              <a:ea typeface="Roboto"/>
              <a:cs typeface="Roboto"/>
              <a:sym typeface="Roboto"/>
            </a:endParaRPr>
          </a:p>
        </p:txBody>
      </p:sp>
      <p:pic>
        <p:nvPicPr>
          <p:cNvPr id="138" name="Google Shape;138;p22"/>
          <p:cNvPicPr preferRelativeResize="0"/>
          <p:nvPr/>
        </p:nvPicPr>
        <p:blipFill>
          <a:blip r:embed="rId4">
            <a:alphaModFix/>
          </a:blip>
          <a:stretch>
            <a:fillRect/>
          </a:stretch>
        </p:blipFill>
        <p:spPr>
          <a:xfrm>
            <a:off x="4981100" y="1429150"/>
            <a:ext cx="3664275" cy="32813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